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82532-FA76-4722-925D-65681D53D379}">
  <a:tblStyle styleId="{9A782532-FA76-4722-925D-65681D53D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6810449f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6810449f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6463f4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6463f4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00531c44_0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b00531c44_0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79378cc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79378cc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00531c44_0_2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00531c44_0_2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810449f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810449f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bae75389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bae75389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25370c97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25370c97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b1525ebe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b1525ebe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879378cc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879378cc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b00531c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b00531c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79378cc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879378cc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a98a809f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a98a809f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810449f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6810449f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00531c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00531c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b00531c4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b00531c4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00531c44_0_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00531c44_0_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00531c44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00531c44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6810449f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6810449f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40446e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40446e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79378c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79378cc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torytellingwithdata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Science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843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Straightforward, Short, and Non - Academic Approach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57" y="2797175"/>
            <a:ext cx="3892363" cy="23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570375" y="3097800"/>
            <a:ext cx="2821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90" b="1"/>
              <a:t>By John Thomas Foxworthy</a:t>
            </a: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90" b="1"/>
              <a:t>Data Scientist</a:t>
            </a:r>
            <a:endParaRPr sz="149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9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1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4. Prior Job Titles of Today’s Data Scientist</a:t>
            </a:r>
            <a:endParaRPr b="1"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981975" y="1331575"/>
            <a:ext cx="1758000" cy="683400"/>
          </a:xfrm>
          <a:prstGeom prst="bevel">
            <a:avLst>
              <a:gd name="adj" fmla="val 12500"/>
            </a:avLst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Statistician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962325" y="2276975"/>
            <a:ext cx="1797300" cy="7596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D5DDF"/>
                </a:solidFill>
              </a:rPr>
              <a:t>Operation Researcher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962325" y="3275400"/>
            <a:ext cx="1862892" cy="993330"/>
          </a:xfrm>
          <a:prstGeom prst="flowChartDocumen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Econometrician </a:t>
            </a:r>
            <a:r>
              <a:rPr lang="en" sz="1200" b="1">
                <a:solidFill>
                  <a:schemeClr val="lt1"/>
                </a:solidFill>
              </a:rPr>
              <a:t>(Statistical Economist)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803200" y="1331575"/>
            <a:ext cx="2335200" cy="6834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5818E"/>
                </a:solidFill>
              </a:rPr>
              <a:t>Psychometrician </a:t>
            </a:r>
            <a:endParaRPr b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45818E"/>
                </a:solidFill>
              </a:rPr>
              <a:t>(Clinical Psychologist)</a:t>
            </a:r>
            <a:endParaRPr sz="1200">
              <a:solidFill>
                <a:srgbClr val="45818E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5486825" y="2228725"/>
            <a:ext cx="2702700" cy="787200"/>
          </a:xfrm>
          <a:prstGeom prst="horizontalScroll">
            <a:avLst>
              <a:gd name="adj" fmla="val 125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Computational Linguist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 sz="1200" b="1">
                <a:solidFill>
                  <a:schemeClr val="lt1"/>
                </a:solidFill>
              </a:rPr>
              <a:t>(Language Scientist)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6241175" y="3174825"/>
            <a:ext cx="1758024" cy="1259388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Image Processing Engineer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3655200" y="2361000"/>
            <a:ext cx="1193700" cy="721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666666"/>
                </a:solidFill>
              </a:rPr>
              <a:t>Computer Scientist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5. Where did Data Science come from?</a:t>
            </a:r>
            <a:endParaRPr b="1"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rgbClr val="0000FF"/>
                </a:solidFill>
              </a:rPr>
              <a:t>William S. Cleveland</a:t>
            </a: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" sz="5600" b="1">
                <a:solidFill>
                  <a:srgbClr val="0000FF"/>
                </a:solidFill>
              </a:rPr>
              <a:t>Professor of Statistics at Purdue University, Indiana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●"/>
            </a:pPr>
            <a:r>
              <a:rPr lang="en" sz="5600" b="1">
                <a:solidFill>
                  <a:srgbClr val="0000FF"/>
                </a:solidFill>
              </a:rPr>
              <a:t>Vote at the Statistical Symposium with various University Professors in 2001 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600" b="1">
                <a:solidFill>
                  <a:srgbClr val="0000FF"/>
                </a:solidFill>
              </a:rPr>
              <a:t>Processing power of computers increasing exponentially</a:t>
            </a: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600" b="1">
                <a:solidFill>
                  <a:srgbClr val="0000FF"/>
                </a:solidFill>
              </a:rPr>
              <a:t>Exponential growth of the quantity and quality of data, esp unstructured</a:t>
            </a: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5600" b="1">
                <a:solidFill>
                  <a:srgbClr val="0000FF"/>
                </a:solidFill>
              </a:rPr>
            </a:br>
            <a:endParaRPr sz="56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200" y="651000"/>
            <a:ext cx="15805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</a:t>
            </a:r>
            <a:endParaRPr b="1"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1123900" y="2015700"/>
            <a:ext cx="6541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If you clone a human being, then 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does the clone have artificial intelligence?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826" cy="4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4999775" y="2576075"/>
            <a:ext cx="313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 What Prediction Models have you placed in Production?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Supervised Learning and Predictive Analytics</a:t>
            </a:r>
            <a:endParaRPr b="1"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50" y="1073889"/>
            <a:ext cx="3902800" cy="366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0250"/>
            <a:ext cx="4813552" cy="371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50" y="864362"/>
            <a:ext cx="1511650" cy="1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25" y="822488"/>
            <a:ext cx="1562275" cy="14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348" y="864350"/>
            <a:ext cx="1459402" cy="1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647500" y="2384075"/>
            <a:ext cx="12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Regression</a:t>
            </a:r>
            <a:endParaRPr b="1"/>
          </a:p>
        </p:txBody>
      </p:sp>
      <p:sp>
        <p:nvSpPr>
          <p:cNvPr id="208" name="Google Shape;208;p27"/>
          <p:cNvSpPr txBox="1"/>
          <p:nvPr/>
        </p:nvSpPr>
        <p:spPr>
          <a:xfrm>
            <a:off x="2380225" y="2384075"/>
            <a:ext cx="18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Instance - Based</a:t>
            </a:r>
            <a:endParaRPr b="1"/>
          </a:p>
        </p:txBody>
      </p:sp>
      <p:sp>
        <p:nvSpPr>
          <p:cNvPr id="209" name="Google Shape;209;p27"/>
          <p:cNvSpPr txBox="1"/>
          <p:nvPr/>
        </p:nvSpPr>
        <p:spPr>
          <a:xfrm>
            <a:off x="4918963" y="2384075"/>
            <a:ext cx="12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Ensemble</a:t>
            </a:r>
            <a:endParaRPr b="1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750" y="864350"/>
            <a:ext cx="1436806" cy="1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7005802" y="231112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Decision Tree</a:t>
            </a:r>
            <a:endParaRPr b="1"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The Three Major Methodologies for Prediction</a:t>
            </a:r>
            <a:endParaRPr b="1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500" y="3007750"/>
            <a:ext cx="1459400" cy="13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647500" y="4517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Deep Learning</a:t>
            </a:r>
            <a:endParaRPr b="1"/>
          </a:p>
        </p:txBody>
      </p:sp>
      <p:sp>
        <p:nvSpPr>
          <p:cNvPr id="215" name="Google Shape;215;p27"/>
          <p:cNvSpPr/>
          <p:nvPr/>
        </p:nvSpPr>
        <p:spPr>
          <a:xfrm>
            <a:off x="436175" y="763300"/>
            <a:ext cx="3847800" cy="2021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690750" y="763300"/>
            <a:ext cx="3847800" cy="20211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47700" y="2978600"/>
            <a:ext cx="1836300" cy="202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16621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7957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9293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C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8139125" y="18919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D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738325" y="4025500"/>
            <a:ext cx="2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3671575" y="3067900"/>
            <a:ext cx="2075700" cy="1025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Static and Sequential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Data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Model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4" name="Google Shape;224;p27"/>
          <p:cNvCxnSpPr>
            <a:stCxn id="223" idx="1"/>
          </p:cNvCxnSpPr>
          <p:nvPr/>
        </p:nvCxnSpPr>
        <p:spPr>
          <a:xfrm rot="10800000">
            <a:off x="3059575" y="2828200"/>
            <a:ext cx="612000" cy="752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7"/>
          <p:cNvSpPr/>
          <p:nvPr/>
        </p:nvSpPr>
        <p:spPr>
          <a:xfrm>
            <a:off x="6098025" y="3296500"/>
            <a:ext cx="2253900" cy="1025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Iterative or Flow Chart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Data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Model</a:t>
            </a:r>
            <a:endParaRPr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Both"/>
            </a:pPr>
            <a:r>
              <a:rPr lang="en" b="1">
                <a:solidFill>
                  <a:schemeClr val="lt1"/>
                </a:solidFill>
              </a:rPr>
              <a:t>Output, back to (2)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6" name="Google Shape;226;p27"/>
          <p:cNvCxnSpPr>
            <a:stCxn id="225" idx="0"/>
            <a:endCxn id="216" idx="2"/>
          </p:cNvCxnSpPr>
          <p:nvPr/>
        </p:nvCxnSpPr>
        <p:spPr>
          <a:xfrm rot="10800000">
            <a:off x="6614775" y="2784400"/>
            <a:ext cx="610200" cy="5121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7"/>
          <p:cNvSpPr/>
          <p:nvPr/>
        </p:nvSpPr>
        <p:spPr>
          <a:xfrm>
            <a:off x="2883050" y="4477050"/>
            <a:ext cx="3216900" cy="393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Neural Network as a Set of Models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8" name="Google Shape;228;p27"/>
          <p:cNvCxnSpPr>
            <a:stCxn id="227" idx="2"/>
            <a:endCxn id="217" idx="3"/>
          </p:cNvCxnSpPr>
          <p:nvPr/>
        </p:nvCxnSpPr>
        <p:spPr>
          <a:xfrm rot="10800000">
            <a:off x="2283950" y="3989250"/>
            <a:ext cx="599100" cy="68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311700" y="22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/>
              <a:t>6. Deep Learning Method for Artificial Intelligence</a:t>
            </a:r>
            <a:endParaRPr sz="2420" b="1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950" y="901900"/>
            <a:ext cx="7308524" cy="3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61550" y="225150"/>
            <a:ext cx="6867300" cy="14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6. Reinforcement Learning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Method for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Artificial </a:t>
            </a:r>
            <a:endParaRPr sz="2078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78" b="1">
                <a:solidFill>
                  <a:srgbClr val="4A86E8"/>
                </a:solidFill>
              </a:rPr>
              <a:t>Intelligence</a:t>
            </a:r>
            <a:endParaRPr sz="2078" b="1">
              <a:solidFill>
                <a:srgbClr val="4A86E8"/>
              </a:solidFill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800" y="638150"/>
            <a:ext cx="6587100" cy="42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 rot="2319032">
            <a:off x="8229525" y="315949"/>
            <a:ext cx="825174" cy="289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"/>
              </a:rPr>
              <a:t>Grok</a:t>
            </a:r>
          </a:p>
        </p:txBody>
      </p:sp>
      <p:sp>
        <p:nvSpPr>
          <p:cNvPr id="244" name="Google Shape;244;p29"/>
          <p:cNvSpPr/>
          <p:nvPr/>
        </p:nvSpPr>
        <p:spPr>
          <a:xfrm rot="-1935610">
            <a:off x="114491" y="3523427"/>
            <a:ext cx="1516530" cy="3665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"/>
              </a:rPr>
              <a:t>Grokking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311700" y="20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6. Unsupervised Learning and Descriptive Analytics</a:t>
            </a:r>
            <a:endParaRPr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76" y="1322525"/>
            <a:ext cx="2399850" cy="260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561825" y="4581675"/>
            <a:ext cx="78654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Should you ask your Supervisor about Unsupervised Learning?  Yes!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523075" y="1177225"/>
            <a:ext cx="1753272" cy="5727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Clustering</a:t>
            </a:r>
            <a:endParaRPr b="1"/>
          </a:p>
        </p:txBody>
      </p:sp>
      <p:sp>
        <p:nvSpPr>
          <p:cNvPr id="254" name="Google Shape;254;p30"/>
          <p:cNvSpPr/>
          <p:nvPr/>
        </p:nvSpPr>
        <p:spPr>
          <a:xfrm>
            <a:off x="554700" y="3179100"/>
            <a:ext cx="1501500" cy="1404600"/>
          </a:xfrm>
          <a:prstGeom prst="noSmoking">
            <a:avLst>
              <a:gd name="adj" fmla="val 1875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Anomaly Detection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90150" y="1999525"/>
            <a:ext cx="1830600" cy="930000"/>
          </a:xfrm>
          <a:prstGeom prst="trapezoid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Data Reduction Techniques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6693325" y="3125500"/>
            <a:ext cx="1656396" cy="1511082"/>
          </a:xfrm>
          <a:prstGeom prst="flowChartMultidocumen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Segmentation</a:t>
            </a:r>
            <a:endParaRPr b="1"/>
          </a:p>
        </p:txBody>
      </p:sp>
      <p:sp>
        <p:nvSpPr>
          <p:cNvPr id="257" name="Google Shape;257;p30"/>
          <p:cNvSpPr/>
          <p:nvPr/>
        </p:nvSpPr>
        <p:spPr>
          <a:xfrm>
            <a:off x="5695625" y="1076475"/>
            <a:ext cx="3136800" cy="745800"/>
          </a:xfrm>
          <a:prstGeom prst="bevel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Feature Selection Automation</a:t>
            </a:r>
            <a:endParaRPr b="1"/>
          </a:p>
        </p:txBody>
      </p:sp>
      <p:sp>
        <p:nvSpPr>
          <p:cNvPr id="258" name="Google Shape;258;p30"/>
          <p:cNvSpPr/>
          <p:nvPr/>
        </p:nvSpPr>
        <p:spPr>
          <a:xfrm>
            <a:off x="6276825" y="2169775"/>
            <a:ext cx="2150400" cy="572700"/>
          </a:xfrm>
          <a:prstGeom prst="round1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Autoencoder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7. Data Science Prediction Mistakes</a:t>
            </a:r>
            <a:endParaRPr b="1"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6806975" y="2598475"/>
            <a:ext cx="183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Overgeneralizing</a:t>
            </a:r>
            <a:endParaRPr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3191050" y="1544850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Confusing Cause and Effect</a:t>
            </a:r>
            <a:endParaRPr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Endogeneity</a:t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6806975" y="1544850"/>
            <a:ext cx="183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The Old Way does </a:t>
            </a:r>
            <a:r>
              <a:rPr lang="en" b="1">
                <a:solidFill>
                  <a:srgbClr val="FF0000"/>
                </a:solidFill>
              </a:rPr>
              <a:t>not</a:t>
            </a:r>
            <a:r>
              <a:rPr lang="en" b="1">
                <a:solidFill>
                  <a:srgbClr val="FF9900"/>
                </a:solidFill>
              </a:rPr>
              <a:t> work anymore</a:t>
            </a:r>
            <a:endParaRPr b="1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Regime Switching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159300" y="2598475"/>
            <a:ext cx="273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</a:rPr>
              <a:t>Too Many Similar Features</a:t>
            </a:r>
            <a:endParaRPr b="1"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 or try DL</a:t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63350" y="1544850"/>
            <a:ext cx="273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Always Inaccurate</a:t>
            </a:r>
            <a:endParaRPr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Reselect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Model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264275" y="2598475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4D79"/>
                </a:solidFill>
              </a:rPr>
              <a:t>Same Model, Different Results</a:t>
            </a:r>
            <a:endParaRPr b="1">
              <a:solidFill>
                <a:srgbClr val="A64D7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Variance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3387250" y="3438025"/>
            <a:ext cx="29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</a:rPr>
              <a:t>More Data, Less Usefulness</a:t>
            </a:r>
            <a:endParaRPr b="1">
              <a:solidFill>
                <a:srgbClr val="6AA84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Bias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110350" y="3405025"/>
            <a:ext cx="315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1C00"/>
                </a:solidFill>
              </a:rPr>
              <a:t>Missing Data causes </a:t>
            </a:r>
            <a:endParaRPr b="1">
              <a:solidFill>
                <a:srgbClr val="A61C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1C00"/>
                </a:solidFill>
              </a:rPr>
              <a:t>No Prediction</a:t>
            </a:r>
            <a:endParaRPr b="1">
              <a:solidFill>
                <a:srgbClr val="A61C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Model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6558125" y="3438025"/>
            <a:ext cx="23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Misclassification</a:t>
            </a:r>
            <a:endParaRPr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I, False Positive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42700" y="328825"/>
            <a:ext cx="8365200" cy="45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Definitions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Relabeling 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Motto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Prior Job Titles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Origin 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Models and Methodologies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Most Common Mistakes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Data Science Workflow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Learning Resources</a:t>
            </a:r>
            <a:endParaRPr sz="64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The Future</a:t>
            </a:r>
            <a:endParaRPr sz="6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250" y="376900"/>
            <a:ext cx="2898576" cy="412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1814000" y="1152925"/>
            <a:ext cx="1559400" cy="829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(1) Business Understanding</a:t>
            </a:r>
            <a:endParaRPr b="1"/>
          </a:p>
        </p:txBody>
      </p:sp>
      <p:sp>
        <p:nvSpPr>
          <p:cNvPr id="280" name="Google Shape;280;p32"/>
          <p:cNvSpPr/>
          <p:nvPr/>
        </p:nvSpPr>
        <p:spPr>
          <a:xfrm>
            <a:off x="6025075" y="1076725"/>
            <a:ext cx="1605300" cy="8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(2) Data Understanding</a:t>
            </a:r>
            <a:endParaRPr b="1"/>
          </a:p>
        </p:txBody>
      </p:sp>
      <p:sp>
        <p:nvSpPr>
          <p:cNvPr id="281" name="Google Shape;281;p32"/>
          <p:cNvSpPr/>
          <p:nvPr/>
        </p:nvSpPr>
        <p:spPr>
          <a:xfrm>
            <a:off x="5991850" y="2515000"/>
            <a:ext cx="1638600" cy="829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(3) Data Preparation</a:t>
            </a:r>
            <a:endParaRPr b="1"/>
          </a:p>
        </p:txBody>
      </p:sp>
      <p:sp>
        <p:nvSpPr>
          <p:cNvPr id="282" name="Google Shape;282;p32"/>
          <p:cNvSpPr/>
          <p:nvPr/>
        </p:nvSpPr>
        <p:spPr>
          <a:xfrm>
            <a:off x="5991850" y="3898550"/>
            <a:ext cx="1638600" cy="8298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(4) Modeling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3209050" y="3898550"/>
            <a:ext cx="1559400" cy="8298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(5) 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204400" y="2385450"/>
            <a:ext cx="1559400" cy="82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(6) Deployment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85" name="Google Shape;285;p32"/>
          <p:cNvCxnSpPr>
            <a:stCxn id="280" idx="2"/>
            <a:endCxn id="281" idx="0"/>
          </p:cNvCxnSpPr>
          <p:nvPr/>
        </p:nvCxnSpPr>
        <p:spPr>
          <a:xfrm flipH="1">
            <a:off x="6811225" y="1906525"/>
            <a:ext cx="16500" cy="60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86" name="Google Shape;286;p32"/>
          <p:cNvCxnSpPr>
            <a:stCxn id="281" idx="2"/>
            <a:endCxn id="282" idx="0"/>
          </p:cNvCxnSpPr>
          <p:nvPr/>
        </p:nvCxnSpPr>
        <p:spPr>
          <a:xfrm>
            <a:off x="6811150" y="3344800"/>
            <a:ext cx="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cxnSp>
        <p:nvCxnSpPr>
          <p:cNvPr id="287" name="Google Shape;287;p32"/>
          <p:cNvCxnSpPr/>
          <p:nvPr/>
        </p:nvCxnSpPr>
        <p:spPr>
          <a:xfrm>
            <a:off x="3373400" y="1567825"/>
            <a:ext cx="2651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2"/>
          <p:cNvCxnSpPr/>
          <p:nvPr/>
        </p:nvCxnSpPr>
        <p:spPr>
          <a:xfrm rot="10800000">
            <a:off x="3373375" y="1415425"/>
            <a:ext cx="2651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2"/>
          <p:cNvCxnSpPr>
            <a:stCxn id="282" idx="1"/>
            <a:endCxn id="283" idx="3"/>
          </p:cNvCxnSpPr>
          <p:nvPr/>
        </p:nvCxnSpPr>
        <p:spPr>
          <a:xfrm rot="10800000">
            <a:off x="4768450" y="4313450"/>
            <a:ext cx="122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2"/>
          <p:cNvCxnSpPr/>
          <p:nvPr/>
        </p:nvCxnSpPr>
        <p:spPr>
          <a:xfrm rot="10800000">
            <a:off x="6986200" y="3344800"/>
            <a:ext cx="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2"/>
          <p:cNvCxnSpPr>
            <a:stCxn id="283" idx="1"/>
            <a:endCxn id="284" idx="2"/>
          </p:cNvCxnSpPr>
          <p:nvPr/>
        </p:nvCxnSpPr>
        <p:spPr>
          <a:xfrm rot="10800000">
            <a:off x="1984150" y="3215150"/>
            <a:ext cx="1224900" cy="109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2"/>
          <p:cNvCxnSpPr>
            <a:stCxn id="283" idx="0"/>
            <a:endCxn id="279" idx="2"/>
          </p:cNvCxnSpPr>
          <p:nvPr/>
        </p:nvCxnSpPr>
        <p:spPr>
          <a:xfrm rot="10800000">
            <a:off x="2593750" y="1982750"/>
            <a:ext cx="1395000" cy="191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2"/>
          <p:cNvSpPr/>
          <p:nvPr/>
        </p:nvSpPr>
        <p:spPr>
          <a:xfrm>
            <a:off x="818100" y="992925"/>
            <a:ext cx="7585200" cy="388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818050" y="149350"/>
            <a:ext cx="7585200" cy="698700"/>
          </a:xfrm>
          <a:prstGeom prst="frame">
            <a:avLst>
              <a:gd name="adj1" fmla="val 125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8. Generalized Data Science Workflow</a:t>
            </a:r>
            <a:endParaRPr sz="1600" b="1"/>
          </a:p>
        </p:txBody>
      </p:sp>
      <p:sp>
        <p:nvSpPr>
          <p:cNvPr id="295" name="Google Shape;295;p32"/>
          <p:cNvSpPr txBox="1"/>
          <p:nvPr/>
        </p:nvSpPr>
        <p:spPr>
          <a:xfrm>
            <a:off x="3914550" y="2048450"/>
            <a:ext cx="173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 Industry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Standard Process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 Data Mining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(CRISP - DM)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9.  Data Science Learning Resources</a:t>
            </a:r>
            <a:endParaRPr b="1"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-322262" algn="l" rtl="0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 sz="2681" b="1">
                <a:solidFill>
                  <a:srgbClr val="38761D"/>
                </a:solidFill>
              </a:rPr>
              <a:t>Most Popular Course in the World for Data Science</a:t>
            </a:r>
            <a:br>
              <a:rPr lang="en" sz="2681" b="1">
                <a:solidFill>
                  <a:srgbClr val="38761D"/>
                </a:solidFill>
              </a:rPr>
            </a:br>
            <a:endParaRPr sz="2681" b="1">
              <a:solidFill>
                <a:srgbClr val="38761D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○"/>
            </a:pPr>
            <a:r>
              <a:rPr lang="en" sz="2681" b="1">
                <a:solidFill>
                  <a:srgbClr val="38761D"/>
                </a:solidFill>
              </a:rPr>
              <a:t>Professor Andrew Ng, Stanford University</a:t>
            </a:r>
            <a:endParaRPr sz="2681" b="1">
              <a:solidFill>
                <a:srgbClr val="38761D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○"/>
            </a:pPr>
            <a:r>
              <a:rPr lang="en" sz="2681" u="sng">
                <a:solidFill>
                  <a:srgbClr val="3876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https://www.coursera.org/learn/machine-learning</a:t>
            </a:r>
            <a:endParaRPr sz="268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81"/>
          </a:p>
          <a:p>
            <a:pPr marL="457200" lvl="0" indent="-322262" algn="l" rtl="0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●"/>
            </a:pPr>
            <a:r>
              <a:rPr lang="en" sz="2681" b="1">
                <a:solidFill>
                  <a:srgbClr val="1155CC"/>
                </a:solidFill>
              </a:rPr>
              <a:t>Effective Data Analytics</a:t>
            </a:r>
            <a:br>
              <a:rPr lang="en" sz="2681" b="1">
                <a:solidFill>
                  <a:srgbClr val="1155CC"/>
                </a:solidFill>
              </a:rPr>
            </a:br>
            <a:endParaRPr sz="2681" b="1">
              <a:solidFill>
                <a:srgbClr val="1155CC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n" sz="2681" b="1">
                <a:solidFill>
                  <a:srgbClr val="1155CC"/>
                </a:solidFill>
              </a:rPr>
              <a:t>Cole Nussbaumer Knaflic, Former People Analytics Team Manager at Google</a:t>
            </a:r>
            <a:endParaRPr sz="2681" b="1">
              <a:solidFill>
                <a:srgbClr val="1155CC"/>
              </a:solidFill>
            </a:endParaRPr>
          </a:p>
          <a:p>
            <a:pPr marL="914400" lvl="1" indent="-322262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○"/>
            </a:pPr>
            <a:r>
              <a:rPr lang="en" sz="2681" b="1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https://www.storytellingwithdata.com</a:t>
            </a:r>
            <a:endParaRPr sz="2681" b="1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10. The Future</a:t>
            </a:r>
            <a:endParaRPr b="1"/>
          </a:p>
        </p:txBody>
      </p:sp>
      <p:sp>
        <p:nvSpPr>
          <p:cNvPr id="308" name="Google Shape;30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850" y="661263"/>
            <a:ext cx="1782051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/>
        </p:nvSpPr>
        <p:spPr>
          <a:xfrm>
            <a:off x="437775" y="1541225"/>
            <a:ext cx="6341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Boosting will overtake Linear and Logistic Regression</a:t>
            </a:r>
            <a:br>
              <a:rPr lang="en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Reinforcement Learning Software Agents will overtake ML</a:t>
            </a:r>
            <a:br>
              <a:rPr lang="en" b="1">
                <a:solidFill>
                  <a:schemeClr val="dk1"/>
                </a:solidFill>
              </a:rPr>
            </a:br>
            <a:br>
              <a:rPr lang="en" b="1">
                <a:solidFill>
                  <a:schemeClr val="dk1"/>
                </a:solidFill>
              </a:rPr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Neural Networks will expand as data grows exponentially</a:t>
            </a:r>
            <a:br>
              <a:rPr lang="en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Just about everything in our lives will be Artificial Intelligence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697725" y="4082025"/>
            <a:ext cx="33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ANY  QUESTIONS?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ctr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Definitions</a:t>
            </a:r>
            <a:endParaRPr b="1"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164525" y="1066175"/>
          <a:ext cx="8758625" cy="3439210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26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Data Science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 re - packaging of Statistics with more computing resources and techniques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FF"/>
                          </a:solidFill>
                        </a:rPr>
                        <a:t>Machine Learning (ML)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A software program that makes decisions with</a:t>
                      </a:r>
                      <a:r>
                        <a:rPr lang="en" u="sng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">
                          <a:solidFill>
                            <a:srgbClr val="0000FF"/>
                          </a:solidFill>
                        </a:rPr>
                        <a:t> explicit programing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00FF"/>
                          </a:solidFill>
                        </a:rPr>
                        <a:t>Deep Learning (DL)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Machine Learning with depth or various layers such as a Neural Network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Supervised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Predictive Analytics 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Semi - Supervised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Both Predictive and Descriptive Analytics 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155CC"/>
                          </a:solidFill>
                        </a:rPr>
                        <a:t>Unsurprised Learning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 Analytics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C4587"/>
                          </a:solidFill>
                        </a:rPr>
                        <a:t>Reinforcement Learning (DL)</a:t>
                      </a:r>
                      <a:endParaRPr b="1">
                        <a:solidFill>
                          <a:srgbClr val="1C4587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C4587"/>
                          </a:solidFill>
                        </a:rPr>
                        <a:t>A software agent that observes, then acts to receive rewards</a:t>
                      </a:r>
                      <a:endParaRPr>
                        <a:solidFill>
                          <a:srgbClr val="1C4587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Artificial Intelligence (AI)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Anything that is </a:t>
                      </a:r>
                      <a:r>
                        <a:rPr lang="en" u="sng">
                          <a:solidFill>
                            <a:schemeClr val="dk1"/>
                          </a:solidFill>
                        </a:rPr>
                        <a:t>not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biological that behaves biological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4" name="Google Shape;74;p15"/>
          <p:cNvSpPr/>
          <p:nvPr/>
        </p:nvSpPr>
        <p:spPr>
          <a:xfrm>
            <a:off x="6989250" y="194750"/>
            <a:ext cx="1871100" cy="7599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What’s with all the Learning?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9570" algn="ctr" rtl="0">
              <a:spcBef>
                <a:spcPts val="0"/>
              </a:spcBef>
              <a:spcAft>
                <a:spcPts val="0"/>
              </a:spcAft>
              <a:buSzPts val="2220"/>
              <a:buAutoNum type="arabicPeriod"/>
            </a:pPr>
            <a:r>
              <a:rPr lang="en" sz="2220" b="1"/>
              <a:t>Definitions and their Evolution</a:t>
            </a:r>
            <a:endParaRPr sz="2220" b="1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41475" y="1572025"/>
            <a:ext cx="1961700" cy="18261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Supervised Learning</a:t>
            </a:r>
            <a:endParaRPr sz="1600" b="1"/>
          </a:p>
        </p:txBody>
      </p:sp>
      <p:sp>
        <p:nvSpPr>
          <p:cNvPr id="82" name="Google Shape;82;p16"/>
          <p:cNvSpPr/>
          <p:nvPr/>
        </p:nvSpPr>
        <p:spPr>
          <a:xfrm>
            <a:off x="2198875" y="1572025"/>
            <a:ext cx="1961700" cy="1826100"/>
          </a:xfrm>
          <a:prstGeom prst="ellips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 Learning</a:t>
            </a:r>
            <a:endParaRPr b="1"/>
          </a:p>
        </p:txBody>
      </p:sp>
      <p:sp>
        <p:nvSpPr>
          <p:cNvPr id="83" name="Google Shape;83;p16"/>
          <p:cNvSpPr/>
          <p:nvPr/>
        </p:nvSpPr>
        <p:spPr>
          <a:xfrm>
            <a:off x="3799075" y="1572025"/>
            <a:ext cx="1961700" cy="1826100"/>
          </a:xfrm>
          <a:prstGeom prst="ellips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Supervised Learning</a:t>
            </a:r>
            <a:endParaRPr sz="1600" b="1"/>
          </a:p>
        </p:txBody>
      </p:sp>
      <p:grpSp>
        <p:nvGrpSpPr>
          <p:cNvPr id="84" name="Google Shape;84;p16"/>
          <p:cNvGrpSpPr/>
          <p:nvPr/>
        </p:nvGrpSpPr>
        <p:grpSpPr>
          <a:xfrm>
            <a:off x="7198890" y="1472574"/>
            <a:ext cx="1854010" cy="1854000"/>
            <a:chOff x="4303290" y="2158374"/>
            <a:chExt cx="1854010" cy="1854000"/>
          </a:xfrm>
        </p:grpSpPr>
        <p:sp>
          <p:nvSpPr>
            <p:cNvPr id="85" name="Google Shape;85;p16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4789900" y="2873325"/>
              <a:ext cx="1367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Reinforcement Learning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5882312" y="1472574"/>
            <a:ext cx="1854000" cy="1854000"/>
            <a:chOff x="2986712" y="2158374"/>
            <a:chExt cx="1854000" cy="1854000"/>
          </a:xfrm>
        </p:grpSpPr>
        <p:sp>
          <p:nvSpPr>
            <p:cNvPr id="88" name="Google Shape;88;p16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307BF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3069400" y="2937025"/>
              <a:ext cx="13188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6552444" y="445339"/>
            <a:ext cx="1854000" cy="1854000"/>
            <a:chOff x="3656844" y="1131139"/>
            <a:chExt cx="1854000" cy="1854000"/>
          </a:xfrm>
        </p:grpSpPr>
        <p:sp>
          <p:nvSpPr>
            <p:cNvPr id="91" name="Google Shape;91;p16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3811750" y="1660275"/>
              <a:ext cx="15198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4209550"/>
            <a:ext cx="8520599" cy="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28475" y="3452363"/>
            <a:ext cx="1187700" cy="400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Phase One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424075" y="3452363"/>
            <a:ext cx="1187700" cy="40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Phase Two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776875" y="3452375"/>
            <a:ext cx="14010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Phase Three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873700" y="2242550"/>
            <a:ext cx="32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</a:t>
            </a:r>
            <a:endParaRPr sz="1800"/>
          </a:p>
        </p:txBody>
      </p:sp>
      <p:sp>
        <p:nvSpPr>
          <p:cNvPr id="98" name="Google Shape;98;p16"/>
          <p:cNvSpPr txBox="1"/>
          <p:nvPr/>
        </p:nvSpPr>
        <p:spPr>
          <a:xfrm>
            <a:off x="3150400" y="3906825"/>
            <a:ext cx="161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Semi-Supervised Learning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ctr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The Current State of Definitions of Data Science</a:t>
            </a:r>
            <a:endParaRPr b="1"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5" name="Google Shape;105;p17"/>
          <p:cNvGrpSpPr/>
          <p:nvPr/>
        </p:nvGrpSpPr>
        <p:grpSpPr>
          <a:xfrm>
            <a:off x="4227090" y="2691774"/>
            <a:ext cx="1854010" cy="1854000"/>
            <a:chOff x="4303290" y="2158374"/>
            <a:chExt cx="1854010" cy="1854000"/>
          </a:xfrm>
        </p:grpSpPr>
        <p:sp>
          <p:nvSpPr>
            <p:cNvPr id="106" name="Google Shape;106;p17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4789900" y="2873325"/>
              <a:ext cx="1367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Reinforcement Learning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2910512" y="2691774"/>
            <a:ext cx="1854000" cy="1854000"/>
            <a:chOff x="2986712" y="2158374"/>
            <a:chExt cx="1854000" cy="1854000"/>
          </a:xfrm>
        </p:grpSpPr>
        <p:sp>
          <p:nvSpPr>
            <p:cNvPr id="109" name="Google Shape;109;p17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307BF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3069400" y="2937025"/>
              <a:ext cx="13188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3580644" y="1664539"/>
            <a:ext cx="1854000" cy="1854000"/>
            <a:chOff x="3656844" y="1131139"/>
            <a:chExt cx="1854000" cy="1854000"/>
          </a:xfrm>
        </p:grpSpPr>
        <p:sp>
          <p:nvSpPr>
            <p:cNvPr id="112" name="Google Shape;112;p17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3811750" y="1660275"/>
              <a:ext cx="15198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" name="Google Shape;114;p17"/>
          <p:cNvSpPr/>
          <p:nvPr/>
        </p:nvSpPr>
        <p:spPr>
          <a:xfrm>
            <a:off x="1736450" y="897150"/>
            <a:ext cx="5403600" cy="414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300900" y="1359750"/>
            <a:ext cx="4298700" cy="3457200"/>
          </a:xfrm>
          <a:prstGeom prst="ellipse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729225" y="1359750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Machine Learning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523100" y="959550"/>
            <a:ext cx="19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Artificial Intelligence</a:t>
            </a:r>
            <a:endParaRPr b="1"/>
          </a:p>
        </p:txBody>
      </p:sp>
      <p:sp>
        <p:nvSpPr>
          <p:cNvPr id="118" name="Google Shape;118;p17"/>
          <p:cNvSpPr/>
          <p:nvPr/>
        </p:nvSpPr>
        <p:spPr>
          <a:xfrm>
            <a:off x="2628000" y="2772075"/>
            <a:ext cx="3688800" cy="114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449700" y="2318600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Deep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Learning</a:t>
            </a:r>
            <a:endParaRPr b="1"/>
          </a:p>
        </p:txBody>
      </p:sp>
      <p:cxnSp>
        <p:nvCxnSpPr>
          <p:cNvPr id="120" name="Google Shape;120;p17"/>
          <p:cNvCxnSpPr/>
          <p:nvPr/>
        </p:nvCxnSpPr>
        <p:spPr>
          <a:xfrm>
            <a:off x="2740525" y="2820900"/>
            <a:ext cx="80400" cy="25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2270" algn="l" rtl="0">
              <a:spcBef>
                <a:spcPts val="0"/>
              </a:spcBef>
              <a:spcAft>
                <a:spcPts val="0"/>
              </a:spcAft>
              <a:buSzPts val="2420"/>
              <a:buAutoNum type="arabicPeriod"/>
            </a:pPr>
            <a:r>
              <a:rPr lang="en" sz="2420" b="1"/>
              <a:t>Definition Breakdown with (Un)Supervised Learning</a:t>
            </a:r>
            <a:endParaRPr sz="2420" b="1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952500" y="933450"/>
          <a:ext cx="7239000" cy="3992610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Subject Area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Unsupervised Learning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Supervised Learning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Business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Inputs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Inputs</a:t>
                      </a:r>
                      <a:r>
                        <a:rPr lang="en"/>
                        <a:t> &amp; Outputs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Engineering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Drivers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Drivers</a:t>
                      </a:r>
                      <a:r>
                        <a:rPr lang="en"/>
                        <a:t> &amp; Outcomes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Mathematics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Regressors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Regressors</a:t>
                      </a:r>
                      <a:r>
                        <a:rPr lang="en"/>
                        <a:t> &amp; Regressands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Statistics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Independent Variables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Independent Variables</a:t>
                      </a:r>
                      <a:r>
                        <a:rPr lang="en"/>
                        <a:t> &amp; Dependent Variables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Psychometrics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Predictors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Predictors</a:t>
                      </a:r>
                      <a:r>
                        <a:rPr lang="en"/>
                        <a:t> &amp; Responses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General Science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Explanatory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Explanatories</a:t>
                      </a:r>
                      <a:r>
                        <a:rPr lang="en"/>
                        <a:t> &amp; Focuses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Linguistics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Descriptives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&amp; Predictive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Machine Learning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Unlabeled Training Data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Unlabeled Training Data</a:t>
                      </a:r>
                      <a:r>
                        <a:rPr lang="en"/>
                        <a:t> &amp; Labeled Training Data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Relabeling Defines Data Science and its Purpose</a:t>
            </a:r>
            <a:endParaRPr b="1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34" name="Google Shape;134;p19"/>
          <p:cNvGraphicFramePr/>
          <p:nvPr/>
        </p:nvGraphicFramePr>
        <p:xfrm>
          <a:off x="344900" y="1809750"/>
          <a:ext cx="8388400" cy="2194415"/>
        </p:xfrm>
        <a:graphic>
          <a:graphicData uri="http://schemas.openxmlformats.org/drawingml/2006/table">
            <a:tbl>
              <a:tblPr>
                <a:noFill/>
                <a:tableStyleId>{9A782532-FA76-4722-925D-65681D53D379}</a:tableStyleId>
              </a:tblPr>
              <a:tblGrid>
                <a:gridCol w="41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Statistical Learning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Machine Learning 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Fitting Equations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Process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(ML) or Network (DL) or No Model (RL)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or Classification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Supervised Learning (Predictive Analytics)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 Estimation or Clustering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Unsupervised Learning (Descriptive Analytics)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" name="Google Shape;135;p19"/>
          <p:cNvSpPr/>
          <p:nvPr/>
        </p:nvSpPr>
        <p:spPr>
          <a:xfrm>
            <a:off x="4407000" y="2330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407000" y="2711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407000" y="3092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407000" y="3473700"/>
            <a:ext cx="2958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-1519238">
            <a:off x="816724" y="4366079"/>
            <a:ext cx="1373067" cy="2472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EAD3"/>
                </a:solidFill>
                <a:latin typeface="Arial"/>
              </a:rPr>
              <a:t>THEORY</a:t>
            </a:r>
          </a:p>
        </p:txBody>
      </p:sp>
      <p:sp>
        <p:nvSpPr>
          <p:cNvPr id="140" name="Google Shape;140;p19"/>
          <p:cNvSpPr/>
          <p:nvPr/>
        </p:nvSpPr>
        <p:spPr>
          <a:xfrm rot="1541210">
            <a:off x="6853122" y="4302950"/>
            <a:ext cx="1431543" cy="2392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9EAD3"/>
                </a:solidFill>
                <a:latin typeface="Arial"/>
              </a:rPr>
              <a:t>APPLIED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503225" y="193125"/>
            <a:ext cx="59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2</a:t>
            </a:r>
            <a:r>
              <a:rPr lang="en" sz="1800" b="1"/>
              <a:t>. What is a Regression Model?  A Clarification</a:t>
            </a:r>
            <a:endParaRPr sz="1800" b="1"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50" y="801800"/>
            <a:ext cx="8167660" cy="391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000700" y="4605525"/>
            <a:ext cx="2709520" cy="179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Arial"/>
              </a:rPr>
              <a:t>BACK TO THE FUTURE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Data Science Motto </a:t>
            </a:r>
            <a:endParaRPr b="1"/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55550" y="1650200"/>
            <a:ext cx="8002800" cy="160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All models are wrong, 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but some are useful</a:t>
            </a:r>
            <a:r>
              <a:rPr lang="en" sz="3200"/>
              <a:t>.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George Box (1976)</a:t>
            </a:r>
            <a:r>
              <a:rPr lang="en" sz="2800"/>
              <a:t> 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784</Words>
  <Application>Microsoft Macintosh PowerPoint</Application>
  <PresentationFormat>On-screen Show (16:9)</PresentationFormat>
  <Paragraphs>235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Simple Light</vt:lpstr>
      <vt:lpstr>Introduction to Data Science</vt:lpstr>
      <vt:lpstr>PowerPoint Presentation</vt:lpstr>
      <vt:lpstr>Definitions</vt:lpstr>
      <vt:lpstr>Definitions and their Evolution</vt:lpstr>
      <vt:lpstr>The Current State of Definitions of Data Science</vt:lpstr>
      <vt:lpstr>Definition Breakdown with (Un)Supervised Learning</vt:lpstr>
      <vt:lpstr>2. Relabeling Defines Data Science and its Purpose</vt:lpstr>
      <vt:lpstr>PowerPoint Presentation</vt:lpstr>
      <vt:lpstr>3. Data Science Motto </vt:lpstr>
      <vt:lpstr>4. Prior Job Titles of Today’s Data Scientist</vt:lpstr>
      <vt:lpstr>5. Where did Data Science come from?</vt:lpstr>
      <vt:lpstr>Question</vt:lpstr>
      <vt:lpstr>PowerPoint Presentation</vt:lpstr>
      <vt:lpstr>6. Supervised Learning and Predictive Analytics</vt:lpstr>
      <vt:lpstr>6. The Three Major Methodologies for Prediction</vt:lpstr>
      <vt:lpstr>6. Deep Learning Method for Artificial Intelligence</vt:lpstr>
      <vt:lpstr>6. Reinforcement Learning  Method for  Artificial  Intelligence</vt:lpstr>
      <vt:lpstr>6. Unsupervised Learning and Descriptive Analytics</vt:lpstr>
      <vt:lpstr>7. Data Science Prediction Mistakes</vt:lpstr>
      <vt:lpstr>PowerPoint Presentation</vt:lpstr>
      <vt:lpstr>9.  Data Science Learning Resources</vt:lpstr>
      <vt:lpstr>10.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John Foxworthy</cp:lastModifiedBy>
  <cp:revision>2</cp:revision>
  <dcterms:modified xsi:type="dcterms:W3CDTF">2022-05-23T19:40:28Z</dcterms:modified>
</cp:coreProperties>
</file>